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handoutMasterIdLst>
    <p:handoutMasterId r:id="rId20"/>
  </p:handoutMasterIdLst>
  <p:sldIdLst>
    <p:sldId id="257" r:id="rId2"/>
    <p:sldId id="258" r:id="rId3"/>
    <p:sldId id="259" r:id="rId4"/>
    <p:sldId id="260" r:id="rId5"/>
    <p:sldId id="263" r:id="rId6"/>
    <p:sldId id="261" r:id="rId7"/>
    <p:sldId id="264" r:id="rId8"/>
    <p:sldId id="262" r:id="rId9"/>
    <p:sldId id="266" r:id="rId10"/>
    <p:sldId id="265" r:id="rId11"/>
    <p:sldId id="269" r:id="rId12"/>
    <p:sldId id="267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93FF"/>
    <a:srgbClr val="C7ABFF"/>
    <a:srgbClr val="9966FF"/>
    <a:srgbClr val="C38391"/>
    <a:srgbClr val="BC6C7D"/>
    <a:srgbClr val="8E91BC"/>
    <a:srgbClr val="F07930"/>
    <a:srgbClr val="FFFF99"/>
    <a:srgbClr val="FFFFCC"/>
    <a:srgbClr val="F296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1786C-4806-4AFA-B0E3-CE56D05C7F23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4374A7-4DD5-4644-BEC8-4D36D0C11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692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0561A-AF6B-421D-AA1B-1C23B7B590BD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873" y="4416311"/>
            <a:ext cx="5608654" cy="41829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48"/>
            <a:ext cx="3037117" cy="465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614" y="8829648"/>
            <a:ext cx="3037117" cy="465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FD6E3-5877-4795-824D-C69B3782E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4695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FD6E3-5877-4795-824D-C69B3782E69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43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FD6E3-5877-4795-824D-C69B3782E69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90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FD6E3-5877-4795-824D-C69B3782E69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90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FD6E3-5877-4795-824D-C69B3782E69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90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FD6E3-5877-4795-824D-C69B3782E69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90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FD6E3-5877-4795-824D-C69B3782E69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905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FD6E3-5877-4795-824D-C69B3782E69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90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FD6E3-5877-4795-824D-C69B3782E69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90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FF3C-3B42-445C-98EF-C42043B2D657}" type="datetime1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A51C-EB9D-4AAD-B852-0D6822C60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54A7E-F834-4D44-9FD8-BA8F4BDCBB46}" type="datetime1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A51C-EB9D-4AAD-B852-0D6822C60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405B3-1742-4721-B0F5-B87ED52B1AF2}" type="datetime1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A51C-EB9D-4AAD-B852-0D6822C60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FA45-4BD1-42DF-9A4D-E8224767C44C}" type="datetime1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A51C-EB9D-4AAD-B852-0D6822C60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D2E77-65EB-49A6-9E93-F17E62C80690}" type="datetime1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A51C-EB9D-4AAD-B852-0D6822C60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C4A6-2F96-49B2-8DB6-CECE1090AD22}" type="datetime1">
              <a:rPr lang="en-US" smtClean="0"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A51C-EB9D-4AAD-B852-0D6822C60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17BB0-AFB1-4F08-BE26-4BECC3FB9718}" type="datetime1">
              <a:rPr lang="en-US" smtClean="0"/>
              <a:t>1/29/2015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A51C-EB9D-4AAD-B852-0D6822C60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E1F0-F34E-4FBC-811A-BCD950F60D86}" type="datetime1">
              <a:rPr lang="en-US" smtClean="0"/>
              <a:t>1/29/2015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A51C-EB9D-4AAD-B852-0D6822C60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49A54-AE22-47D6-8C69-5F159E1F0BCE}" type="datetime1">
              <a:rPr lang="en-US" smtClean="0"/>
              <a:t>1/29/2015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A51C-EB9D-4AAD-B852-0D6822C60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6AE5-D845-413A-9EB8-C9C13F0556AB}" type="datetime1">
              <a:rPr lang="en-US" smtClean="0"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A51C-EB9D-4AAD-B852-0D6822C60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1F42-1B0A-42D3-AEDD-441AD51E15AC}" type="datetime1">
              <a:rPr lang="en-US" smtClean="0"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A51C-EB9D-4AAD-B852-0D6822C60027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2A2E0375-2218-4434-AF53-4FB8F5C26DF1}" type="datetime1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DE5AA51C-EB9D-4AAD-B852-0D6822C60027}" type="slidenum">
              <a:rPr lang="en-US" smtClean="0"/>
              <a:t>‹#›</a:t>
            </a:fld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91343" y="2286000"/>
            <a:ext cx="6324600" cy="914400"/>
          </a:xfrm>
        </p:spPr>
        <p:txBody>
          <a:bodyPr>
            <a:noAutofit/>
          </a:bodyPr>
          <a:lstStyle/>
          <a:p>
            <a:pPr algn="ctr"/>
            <a:r>
              <a:rPr lang="th-TH" sz="6600" b="1" dirty="0" smtClean="0">
                <a:solidFill>
                  <a:schemeClr val="tx1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ขั้นตอนการบันทึกบัญชี </a:t>
            </a:r>
            <a:endParaRPr lang="en-US" sz="6600" b="1" dirty="0">
              <a:solidFill>
                <a:schemeClr val="tx1"/>
              </a:solidFill>
              <a:latin typeface="TH NiramitIT๙" panose="02000506000000020004" pitchFamily="2" charset="-34"/>
              <a:cs typeface="TH NiramitIT๙" panose="02000506000000020004" pitchFamily="2" charset="-34"/>
            </a:endParaRPr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1524000" y="3439886"/>
            <a:ext cx="6324600" cy="914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h-TH" sz="6600" b="1" dirty="0" smtClean="0">
                <a:latin typeface="TH NiramitIT๙" panose="02000506000000020004" pitchFamily="2" charset="-34"/>
                <a:cs typeface="TH NiramitIT๙" panose="02000506000000020004" pitchFamily="2" charset="-34"/>
              </a:rPr>
              <a:t>การจ่ายตรงเงินเดือน </a:t>
            </a:r>
            <a:endParaRPr lang="en-US" sz="6600" b="1" dirty="0">
              <a:latin typeface="TH NiramitIT๙" panose="02000506000000020004" pitchFamily="2" charset="-34"/>
              <a:cs typeface="TH NiramitIT๙" panose="02000506000000020004" pitchFamily="2" charset="-34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82000" y="6324600"/>
            <a:ext cx="608287" cy="365125"/>
          </a:xfrm>
        </p:spPr>
        <p:txBody>
          <a:bodyPr/>
          <a:lstStyle/>
          <a:p>
            <a:fld id="{DE5AA51C-EB9D-4AAD-B852-0D6822C6002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25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489856" y="370104"/>
            <a:ext cx="8273144" cy="838200"/>
            <a:chOff x="762000" y="522508"/>
            <a:chExt cx="7086600" cy="838200"/>
          </a:xfrm>
        </p:grpSpPr>
        <p:sp>
          <p:nvSpPr>
            <p:cNvPr id="2" name="Rounded Rectangle 1"/>
            <p:cNvSpPr/>
            <p:nvPr/>
          </p:nvSpPr>
          <p:spPr>
            <a:xfrm>
              <a:off x="762000" y="522508"/>
              <a:ext cx="7086600" cy="83820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762000" y="712657"/>
              <a:ext cx="708659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b="1" u="sng" dirty="0" smtClean="0">
                  <a:solidFill>
                    <a:schemeClr val="bg1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กองคลัง</a:t>
              </a:r>
              <a:r>
                <a:rPr lang="th-TH" sz="3200" b="1" dirty="0" smtClean="0">
                  <a:solidFill>
                    <a:schemeClr val="bg1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  </a:t>
              </a:r>
              <a:r>
                <a:rPr lang="th-TH" sz="3200" b="1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บันทึกเงินเบิกเกินส่งคืน จ่ายตรงเงินเดือน </a:t>
              </a:r>
              <a:endParaRPr lang="en-US" sz="32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551611"/>
              </p:ext>
            </p:extLst>
          </p:nvPr>
        </p:nvGraphicFramePr>
        <p:xfrm>
          <a:off x="570462" y="2289720"/>
          <a:ext cx="8153400" cy="3007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77738"/>
                <a:gridCol w="4075662"/>
              </a:tblGrid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เดบิต</a:t>
                      </a:r>
                      <a:r>
                        <a:rPr lang="th-TH" sz="220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endParaRPr lang="en-US" sz="2200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เครดิต</a:t>
                      </a:r>
                      <a:r>
                        <a:rPr lang="th-TH" sz="220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endParaRPr lang="en-US" sz="22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: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กองทุนทั่วไป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กองทุนทั่วไป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หน่วยงาน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หน่วยงาน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แผนงาน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: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แผนงาน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: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ผังบัญชี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: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เจ้าหนี้คณะ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ผังบัญชี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: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ธนาคาร  383-9</a:t>
                      </a:r>
                      <a:endParaRPr lang="th-TH" b="1" baseline="0" dirty="0" smtClean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หลักสูตร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หลักสูตร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รหัสงบประมาณ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รหัสงบประมาณ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แหล่งเงิน         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01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แหล่งเงิน         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01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448641" y="1805539"/>
            <a:ext cx="722613" cy="685800"/>
            <a:chOff x="400693" y="3048000"/>
            <a:chExt cx="722613" cy="685800"/>
          </a:xfrm>
        </p:grpSpPr>
        <p:sp>
          <p:nvSpPr>
            <p:cNvPr id="23" name="Flowchart: Connector 22"/>
            <p:cNvSpPr/>
            <p:nvPr/>
          </p:nvSpPr>
          <p:spPr>
            <a:xfrm>
              <a:off x="400693" y="3048000"/>
              <a:ext cx="722613" cy="685800"/>
            </a:xfrm>
            <a:prstGeom prst="flowChartConnector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11628" y="3205489"/>
              <a:ext cx="58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GL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171254" y="1693426"/>
            <a:ext cx="78965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latin typeface="TH Niramit AS" panose="02000506000000020004" pitchFamily="2" charset="-34"/>
                <a:cs typeface="TH Niramit AS" panose="02000506000000020004" pitchFamily="2" charset="-34"/>
              </a:rPr>
              <a:t>4</a:t>
            </a:r>
            <a:r>
              <a:rPr lang="th-TH" sz="2800" b="1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. งานบัญชีปรับปรุงบัญชีเพื่อลดยอดเจ้าหนี้คณะและเงินฝากธนาคาร</a:t>
            </a:r>
            <a:endParaRPr lang="en-US" sz="2800" b="1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9947" y="5486400"/>
            <a:ext cx="767987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5.   ขั้นตอนการบันทึกเงินเบิกเกินส่งคืนในระบบ </a:t>
            </a:r>
            <a:r>
              <a:rPr lang="en-US" sz="20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GFMIS </a:t>
            </a:r>
            <a:r>
              <a:rPr lang="th-TH" sz="20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งานเงินเดือน งานการเงิน และงานบัญชี บันทึกตามปกติ (โดยต้องสอบถามรหัสการอ้างอิงที่เบิก จากกรมบัญชีกลาง)</a:t>
            </a:r>
          </a:p>
          <a:p>
            <a:pPr marL="342900" indent="-342900">
              <a:buAutoNum type="arabicPeriod" startAt="2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7718" y="6400800"/>
            <a:ext cx="608287" cy="365125"/>
          </a:xfrm>
        </p:spPr>
        <p:txBody>
          <a:bodyPr/>
          <a:lstStyle/>
          <a:p>
            <a:fld id="{DE5AA51C-EB9D-4AAD-B852-0D6822C6002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26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143001"/>
            <a:ext cx="7125112" cy="47157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h-TH" sz="40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เมื่อกรมบัญชีกลางโอนเงินหนี้ที่หักจากเงินเดือนและค่าจ้างประจำให้มหาวิทยาลัย จะบันทึกเป็น</a:t>
            </a:r>
            <a:r>
              <a:rPr lang="th-TH" sz="4000" u="sng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เงินรับฝาก </a:t>
            </a:r>
            <a:r>
              <a:rPr lang="th-TH" sz="40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ซึ่งสามารถบันทึกบัญชีผ่านทั้งระบบ </a:t>
            </a:r>
            <a:r>
              <a:rPr lang="en-US" sz="4800" b="1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AR</a:t>
            </a:r>
            <a:r>
              <a:rPr lang="en-US" sz="40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40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และ </a:t>
            </a:r>
            <a:r>
              <a:rPr lang="en-US" sz="4800" b="1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GL </a:t>
            </a:r>
            <a:endParaRPr lang="en-US" sz="4800" b="1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82000" y="6324600"/>
            <a:ext cx="608287" cy="365125"/>
          </a:xfrm>
        </p:spPr>
        <p:txBody>
          <a:bodyPr/>
          <a:lstStyle/>
          <a:p>
            <a:fld id="{DE5AA51C-EB9D-4AAD-B852-0D6822C60027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743200" y="3929743"/>
            <a:ext cx="3581400" cy="990600"/>
          </a:xfrm>
          <a:prstGeom prst="ellipse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1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809948" y="313809"/>
            <a:ext cx="7953052" cy="829191"/>
            <a:chOff x="762000" y="620624"/>
            <a:chExt cx="7086600" cy="1911891"/>
          </a:xfrm>
          <a:solidFill>
            <a:srgbClr val="B793FF"/>
          </a:solidFill>
        </p:grpSpPr>
        <p:sp>
          <p:nvSpPr>
            <p:cNvPr id="2" name="Rounded Rectangle 1"/>
            <p:cNvSpPr/>
            <p:nvPr/>
          </p:nvSpPr>
          <p:spPr>
            <a:xfrm>
              <a:off x="762000" y="620624"/>
              <a:ext cx="7086600" cy="1911891"/>
            </a:xfrm>
            <a:prstGeom prst="roundRect">
              <a:avLst/>
            </a:prstGeom>
            <a:grpFill/>
            <a:ln>
              <a:solidFill>
                <a:srgbClr val="B793FF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762001" y="1024635"/>
              <a:ext cx="7086599" cy="109265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800" b="1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บันทึกรายการ</a:t>
              </a:r>
              <a:r>
                <a:rPr lang="th-TH" sz="2800" b="1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หนี้อื่นที่หักจากเงินเดือนและค่าจ้าง</a:t>
              </a:r>
              <a:r>
                <a:rPr lang="th-TH" sz="2800" b="1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ประจำ</a:t>
              </a:r>
              <a:r>
                <a:rPr lang="th-TH" sz="2800" b="1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ผ่านระบบ </a:t>
              </a:r>
              <a:r>
                <a:rPr lang="en-US" sz="3600" b="1" dirty="0" smtClean="0">
                  <a:solidFill>
                    <a:schemeClr val="accent2">
                      <a:lumMod val="75000"/>
                    </a:schemeClr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GL</a:t>
              </a:r>
              <a:r>
                <a:rPr lang="th-TH" sz="2800" b="1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 </a:t>
              </a:r>
              <a:r>
                <a:rPr lang="en-US" sz="2800" b="1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 </a:t>
              </a:r>
              <a:endParaRPr lang="en-US" sz="28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101273"/>
              </p:ext>
            </p:extLst>
          </p:nvPr>
        </p:nvGraphicFramePr>
        <p:xfrm>
          <a:off x="609600" y="2590800"/>
          <a:ext cx="8153400" cy="3007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52800"/>
                <a:gridCol w="4800600"/>
              </a:tblGrid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เดบิต</a:t>
                      </a:r>
                      <a:r>
                        <a:rPr lang="th-TH" sz="220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endParaRPr lang="en-US" sz="2200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เครดิต</a:t>
                      </a:r>
                      <a:r>
                        <a:rPr lang="th-TH" sz="220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endParaRPr lang="en-US" sz="22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: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กองทุนทั่วไป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กองทุนทั่วไป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หน่วยงาน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หน่วยงาน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แผนงาน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: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แผนงาน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: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ผังบัญชี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: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เงินฝาก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ธนาคาร....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ผังบัญชี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: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เงินรับฝาก-เงินเดือน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ข้าราชการ,ลูกจ้างประจำ</a:t>
                      </a:r>
                      <a:endParaRPr lang="th-TH" b="0" baseline="0" dirty="0" smtClean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หลักสูตร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หลักสูตร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รหัสงบประมาณ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รหัสงบประมาณ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แหล่งเงิน         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01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แหล่งเงิน         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01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7718" y="6400800"/>
            <a:ext cx="608287" cy="365125"/>
          </a:xfrm>
        </p:spPr>
        <p:txBody>
          <a:bodyPr/>
          <a:lstStyle/>
          <a:p>
            <a:fld id="{DE5AA51C-EB9D-4AAD-B852-0D6822C60027}" type="slidenum">
              <a:rPr lang="en-US" smtClean="0"/>
              <a:t>12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685800" y="1404255"/>
            <a:ext cx="2743200" cy="914400"/>
            <a:chOff x="685800" y="1295400"/>
            <a:chExt cx="2743200" cy="914400"/>
          </a:xfrm>
        </p:grpSpPr>
        <p:sp>
          <p:nvSpPr>
            <p:cNvPr id="6" name="Oval 5"/>
            <p:cNvSpPr/>
            <p:nvPr/>
          </p:nvSpPr>
          <p:spPr>
            <a:xfrm>
              <a:off x="685800" y="1295400"/>
              <a:ext cx="27432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68827" y="1524000"/>
              <a:ext cx="225334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1. </a:t>
              </a:r>
              <a:r>
                <a:rPr lang="th-TH" sz="2800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เมื่อได้รับเงินโอน</a:t>
              </a:r>
              <a:endParaRPr lang="en-US" sz="2800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21427" y="2332360"/>
            <a:ext cx="722613" cy="685800"/>
            <a:chOff x="400693" y="3048000"/>
            <a:chExt cx="722613" cy="685800"/>
          </a:xfrm>
        </p:grpSpPr>
        <p:sp>
          <p:nvSpPr>
            <p:cNvPr id="15" name="Flowchart: Connector 14"/>
            <p:cNvSpPr/>
            <p:nvPr/>
          </p:nvSpPr>
          <p:spPr>
            <a:xfrm>
              <a:off x="400693" y="3048000"/>
              <a:ext cx="722613" cy="685800"/>
            </a:xfrm>
            <a:prstGeom prst="flowChartConnector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11628" y="3205489"/>
              <a:ext cx="58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GL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6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809948" y="313809"/>
            <a:ext cx="7953052" cy="829191"/>
            <a:chOff x="762000" y="620624"/>
            <a:chExt cx="7086600" cy="1911891"/>
          </a:xfrm>
          <a:solidFill>
            <a:srgbClr val="B793FF"/>
          </a:solidFill>
        </p:grpSpPr>
        <p:sp>
          <p:nvSpPr>
            <p:cNvPr id="2" name="Rounded Rectangle 1"/>
            <p:cNvSpPr/>
            <p:nvPr/>
          </p:nvSpPr>
          <p:spPr>
            <a:xfrm>
              <a:off x="762000" y="620624"/>
              <a:ext cx="7086600" cy="1911891"/>
            </a:xfrm>
            <a:prstGeom prst="roundRect">
              <a:avLst/>
            </a:prstGeom>
            <a:grpFill/>
            <a:ln>
              <a:solidFill>
                <a:srgbClr val="B793FF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762001" y="1024635"/>
              <a:ext cx="7086599" cy="109265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800" b="1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บันทึกรายการ</a:t>
              </a:r>
              <a:r>
                <a:rPr lang="th-TH" sz="2800" b="1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หนี้อื่นที่หักจากเงินเดือนและค่าจ้าง</a:t>
              </a:r>
              <a:r>
                <a:rPr lang="th-TH" sz="2800" b="1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ประจำ</a:t>
              </a:r>
              <a:r>
                <a:rPr lang="th-TH" sz="2800" b="1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ผ่านระบบ </a:t>
              </a:r>
              <a:r>
                <a:rPr lang="en-US" sz="3600" b="1" dirty="0" smtClean="0">
                  <a:solidFill>
                    <a:schemeClr val="accent2">
                      <a:lumMod val="75000"/>
                    </a:schemeClr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GL</a:t>
              </a:r>
              <a:r>
                <a:rPr lang="th-TH" sz="2800" b="1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 </a:t>
              </a:r>
              <a:r>
                <a:rPr lang="en-US" sz="2800" b="1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 </a:t>
              </a:r>
              <a:endParaRPr lang="en-US" sz="28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655798"/>
              </p:ext>
            </p:extLst>
          </p:nvPr>
        </p:nvGraphicFramePr>
        <p:xfrm>
          <a:off x="609600" y="2590800"/>
          <a:ext cx="8153400" cy="328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/>
                <a:gridCol w="4038600"/>
              </a:tblGrid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เดบิต</a:t>
                      </a:r>
                      <a:r>
                        <a:rPr lang="th-TH" sz="220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endParaRPr lang="en-US" sz="2200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เครดิต</a:t>
                      </a:r>
                      <a:r>
                        <a:rPr lang="th-TH" sz="220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endParaRPr lang="en-US" sz="22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: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กองทุนทั่วไป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กองทุนทั่วไป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หน่วยงาน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หน่วยงาน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แผนงาน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: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แผนงาน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: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ผังบัญชี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: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เงินรับฝาก-เงินเดือนข้าราชการ,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                      ลูกจ้างประจำ</a:t>
                      </a:r>
                      <a:endParaRPr lang="en-US" b="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ผังบัญชี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: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เจ้าหนี้หน่วยงานภายใน/บุคลากร/</a:t>
                      </a:r>
                    </a:p>
                    <a:p>
                      <a:r>
                        <a:rPr lang="th-TH" b="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                       นิติบุคคล</a:t>
                      </a:r>
                      <a:endParaRPr lang="th-TH" b="0" baseline="0" dirty="0" smtClean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หลักสูตร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หลักสูตร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รหัสงบประมาณ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รหัสงบประมาณ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แหล่งเงิน         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01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แหล่งเงิน         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01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7718" y="6400800"/>
            <a:ext cx="608287" cy="365125"/>
          </a:xfrm>
        </p:spPr>
        <p:txBody>
          <a:bodyPr/>
          <a:lstStyle/>
          <a:p>
            <a:fld id="{DE5AA51C-EB9D-4AAD-B852-0D6822C60027}" type="slidenum">
              <a:rPr lang="en-US" smtClean="0"/>
              <a:t>13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685800" y="1404255"/>
            <a:ext cx="2743200" cy="914400"/>
            <a:chOff x="685800" y="1295400"/>
            <a:chExt cx="2743200" cy="914400"/>
          </a:xfrm>
        </p:grpSpPr>
        <p:sp>
          <p:nvSpPr>
            <p:cNvPr id="6" name="Oval 5"/>
            <p:cNvSpPr/>
            <p:nvPr/>
          </p:nvSpPr>
          <p:spPr>
            <a:xfrm>
              <a:off x="685800" y="1295400"/>
              <a:ext cx="27432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447800" y="1524000"/>
              <a:ext cx="139337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2. </a:t>
              </a:r>
              <a:r>
                <a:rPr lang="th-TH" sz="2800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ตั้งหนี้ </a:t>
              </a:r>
              <a:endParaRPr lang="en-US" sz="2800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21427" y="2332360"/>
            <a:ext cx="722613" cy="685800"/>
            <a:chOff x="400693" y="3048000"/>
            <a:chExt cx="722613" cy="685800"/>
          </a:xfrm>
        </p:grpSpPr>
        <p:sp>
          <p:nvSpPr>
            <p:cNvPr id="15" name="Flowchart: Connector 14"/>
            <p:cNvSpPr/>
            <p:nvPr/>
          </p:nvSpPr>
          <p:spPr>
            <a:xfrm>
              <a:off x="400693" y="3048000"/>
              <a:ext cx="722613" cy="685800"/>
            </a:xfrm>
            <a:prstGeom prst="flowChartConnector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11628" y="3205489"/>
              <a:ext cx="58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AP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0722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809948" y="313809"/>
            <a:ext cx="7953052" cy="829191"/>
            <a:chOff x="762000" y="620624"/>
            <a:chExt cx="7086600" cy="1911891"/>
          </a:xfrm>
          <a:solidFill>
            <a:srgbClr val="B793FF"/>
          </a:solidFill>
        </p:grpSpPr>
        <p:sp>
          <p:nvSpPr>
            <p:cNvPr id="2" name="Rounded Rectangle 1"/>
            <p:cNvSpPr/>
            <p:nvPr/>
          </p:nvSpPr>
          <p:spPr>
            <a:xfrm>
              <a:off x="762000" y="620624"/>
              <a:ext cx="7086600" cy="1911891"/>
            </a:xfrm>
            <a:prstGeom prst="roundRect">
              <a:avLst/>
            </a:prstGeom>
            <a:grpFill/>
            <a:ln>
              <a:solidFill>
                <a:srgbClr val="B793FF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762001" y="1024635"/>
              <a:ext cx="7086599" cy="109265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800" b="1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บันทึกรายการ</a:t>
              </a:r>
              <a:r>
                <a:rPr lang="th-TH" sz="2800" b="1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หนี้อื่นที่หักจากเงินเดือนและค่าจ้าง</a:t>
              </a:r>
              <a:r>
                <a:rPr lang="th-TH" sz="2800" b="1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ประจำ</a:t>
              </a:r>
              <a:r>
                <a:rPr lang="th-TH" sz="2800" b="1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ผ่านระบบ </a:t>
              </a:r>
              <a:r>
                <a:rPr lang="en-US" sz="3600" b="1" dirty="0" smtClean="0">
                  <a:solidFill>
                    <a:schemeClr val="accent2">
                      <a:lumMod val="75000"/>
                    </a:schemeClr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GL</a:t>
              </a:r>
              <a:r>
                <a:rPr lang="th-TH" sz="2800" b="1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 </a:t>
              </a:r>
              <a:r>
                <a:rPr lang="en-US" sz="2800" b="1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 </a:t>
              </a:r>
              <a:endParaRPr lang="en-US" sz="28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21541"/>
              </p:ext>
            </p:extLst>
          </p:nvPr>
        </p:nvGraphicFramePr>
        <p:xfrm>
          <a:off x="609600" y="2590800"/>
          <a:ext cx="8153400" cy="3007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/>
                <a:gridCol w="3581400"/>
              </a:tblGrid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เดบิต</a:t>
                      </a:r>
                      <a:r>
                        <a:rPr lang="th-TH" sz="220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endParaRPr lang="en-US" sz="2200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เครดิต</a:t>
                      </a:r>
                      <a:r>
                        <a:rPr lang="th-TH" sz="220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endParaRPr lang="en-US" sz="22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: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กองทุนทั่วไป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กองทุนทั่วไป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หน่วยงาน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หน่วยงาน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แผนงาน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: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แผนงาน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: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ผังบัญชี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: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เจ้าหนี้หน่วยงานภายใน/บุคลากร/</a:t>
                      </a:r>
                      <a:r>
                        <a:rPr lang="th-TH" b="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นิติบุคคล</a:t>
                      </a:r>
                      <a:endParaRPr lang="th-TH" b="0" baseline="0" dirty="0" smtClean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ผังบัญชี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: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เงินฝากธนาคาร...</a:t>
                      </a:r>
                      <a:endParaRPr lang="th-TH" b="0" baseline="0" dirty="0" smtClean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หลักสูตร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หลักสูตร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รหัสงบประมาณ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รหัสงบประมาณ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แหล่งเงิน         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01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แหล่งเงิน         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01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7718" y="6400800"/>
            <a:ext cx="608287" cy="365125"/>
          </a:xfrm>
        </p:spPr>
        <p:txBody>
          <a:bodyPr/>
          <a:lstStyle/>
          <a:p>
            <a:fld id="{DE5AA51C-EB9D-4AAD-B852-0D6822C60027}" type="slidenum">
              <a:rPr lang="en-US" smtClean="0"/>
              <a:t>14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664028" y="1306287"/>
            <a:ext cx="2620475" cy="1412518"/>
            <a:chOff x="674189" y="1295400"/>
            <a:chExt cx="2794932" cy="1080751"/>
          </a:xfrm>
        </p:grpSpPr>
        <p:sp>
          <p:nvSpPr>
            <p:cNvPr id="6" name="Oval 5"/>
            <p:cNvSpPr/>
            <p:nvPr/>
          </p:nvSpPr>
          <p:spPr>
            <a:xfrm>
              <a:off x="685800" y="1295400"/>
              <a:ext cx="27432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74189" y="1457250"/>
              <a:ext cx="2794932" cy="9189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400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3</a:t>
              </a:r>
              <a:r>
                <a:rPr lang="en-US" sz="2400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. </a:t>
              </a:r>
              <a:r>
                <a:rPr lang="th-TH" sz="2400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ทำเช็คจ่าย ระบบบัญชี 3 มิติ บันทึกรายการอัตโนมัติ </a:t>
              </a:r>
              <a:endParaRPr lang="en-US" sz="2400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21427" y="2332360"/>
            <a:ext cx="722613" cy="685800"/>
            <a:chOff x="400693" y="3048000"/>
            <a:chExt cx="722613" cy="685800"/>
          </a:xfrm>
        </p:grpSpPr>
        <p:sp>
          <p:nvSpPr>
            <p:cNvPr id="15" name="Flowchart: Connector 14"/>
            <p:cNvSpPr/>
            <p:nvPr/>
          </p:nvSpPr>
          <p:spPr>
            <a:xfrm>
              <a:off x="400693" y="3048000"/>
              <a:ext cx="722613" cy="685800"/>
            </a:xfrm>
            <a:prstGeom prst="flowChartConnector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11628" y="3205489"/>
              <a:ext cx="58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AP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33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809948" y="313809"/>
            <a:ext cx="7959532" cy="829191"/>
            <a:chOff x="762000" y="620624"/>
            <a:chExt cx="7092374" cy="1911891"/>
          </a:xfrm>
          <a:solidFill>
            <a:srgbClr val="B793FF"/>
          </a:solidFill>
        </p:grpSpPr>
        <p:sp>
          <p:nvSpPr>
            <p:cNvPr id="2" name="Rounded Rectangle 1"/>
            <p:cNvSpPr/>
            <p:nvPr/>
          </p:nvSpPr>
          <p:spPr>
            <a:xfrm>
              <a:off x="762000" y="620624"/>
              <a:ext cx="7086600" cy="1911891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767775" y="831435"/>
              <a:ext cx="7086599" cy="149026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800" b="1" dirty="0" smtClean="0">
                  <a:solidFill>
                    <a:schemeClr val="bg1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บันทึกรายการ</a:t>
              </a:r>
              <a:r>
                <a:rPr lang="th-TH" sz="2800" b="1" dirty="0" smtClean="0">
                  <a:solidFill>
                    <a:schemeClr val="bg1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หนี้อื่นที่หักจากเงินเดือนและค่าจ้าง</a:t>
              </a:r>
              <a:r>
                <a:rPr lang="th-TH" sz="2800" b="1" dirty="0" smtClean="0">
                  <a:solidFill>
                    <a:schemeClr val="bg1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ประจำ</a:t>
              </a:r>
              <a:r>
                <a:rPr lang="th-TH" sz="2800" b="1" dirty="0" smtClean="0">
                  <a:solidFill>
                    <a:schemeClr val="bg1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ผ่านระบบ </a:t>
              </a:r>
              <a:r>
                <a:rPr lang="en-US" sz="3600" b="1" dirty="0" smtClean="0">
                  <a:solidFill>
                    <a:srgbClr val="FF0000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AR</a:t>
              </a:r>
              <a:r>
                <a:rPr lang="th-TH" sz="2800" b="1" dirty="0" smtClean="0">
                  <a:solidFill>
                    <a:srgbClr val="FF0000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 </a:t>
              </a:r>
              <a:r>
                <a:rPr lang="en-US" sz="2800" b="1" dirty="0" smtClean="0">
                  <a:solidFill>
                    <a:schemeClr val="bg1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 </a:t>
              </a:r>
              <a:endParaRPr lang="en-US" sz="2800" b="1" dirty="0">
                <a:solidFill>
                  <a:schemeClr val="bg1"/>
                </a:solidFill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900359"/>
              </p:ext>
            </p:extLst>
          </p:nvPr>
        </p:nvGraphicFramePr>
        <p:xfrm>
          <a:off x="609600" y="2590800"/>
          <a:ext cx="8153400" cy="3007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124200"/>
                <a:gridCol w="5029200"/>
              </a:tblGrid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เดบิต</a:t>
                      </a:r>
                      <a:r>
                        <a:rPr lang="th-TH" sz="220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endParaRPr lang="en-US" sz="2200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เครดิต</a:t>
                      </a:r>
                      <a:r>
                        <a:rPr lang="th-TH" sz="220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endParaRPr lang="en-US" sz="22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: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กองทุนทั่วไป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กองทุนทั่วไป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หน่วยงาน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หน่วยงาน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แผนงาน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: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แผนงาน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: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ผังบัญชี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: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เงินฝาก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ธนาคาร....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ผังบัญชี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: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พักเงิน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รับฝาก-เงินเดือน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ข้าราชการ,ลูกจ้างประจำ</a:t>
                      </a:r>
                      <a:endParaRPr lang="th-TH" b="0" baseline="0" dirty="0" smtClean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หลักสูตร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หลักสูตร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รหัสงบประมาณ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รหัสงบประมาณ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แหล่งเงิน         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01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แหล่งเงิน         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01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7718" y="6400800"/>
            <a:ext cx="608287" cy="365125"/>
          </a:xfrm>
        </p:spPr>
        <p:txBody>
          <a:bodyPr/>
          <a:lstStyle/>
          <a:p>
            <a:fld id="{DE5AA51C-EB9D-4AAD-B852-0D6822C60027}" type="slidenum">
              <a:rPr lang="en-US" smtClean="0"/>
              <a:t>15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685800" y="1404255"/>
            <a:ext cx="2743200" cy="914400"/>
            <a:chOff x="685800" y="1295400"/>
            <a:chExt cx="2743200" cy="914400"/>
          </a:xfrm>
          <a:solidFill>
            <a:schemeClr val="accent3"/>
          </a:solidFill>
        </p:grpSpPr>
        <p:sp>
          <p:nvSpPr>
            <p:cNvPr id="6" name="Oval 5"/>
            <p:cNvSpPr/>
            <p:nvPr/>
          </p:nvSpPr>
          <p:spPr>
            <a:xfrm>
              <a:off x="685800" y="1295400"/>
              <a:ext cx="2743200" cy="9144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68827" y="1513114"/>
              <a:ext cx="2155373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1. </a:t>
              </a:r>
              <a:r>
                <a:rPr lang="th-TH" sz="2800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เมื่อได้รับเงินโอน</a:t>
              </a:r>
              <a:endParaRPr lang="en-US" sz="2800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21427" y="2332360"/>
            <a:ext cx="722613" cy="685800"/>
            <a:chOff x="400693" y="3048000"/>
            <a:chExt cx="722613" cy="685800"/>
          </a:xfrm>
        </p:grpSpPr>
        <p:sp>
          <p:nvSpPr>
            <p:cNvPr id="15" name="Flowchart: Connector 14"/>
            <p:cNvSpPr/>
            <p:nvPr/>
          </p:nvSpPr>
          <p:spPr>
            <a:xfrm>
              <a:off x="400693" y="3048000"/>
              <a:ext cx="722613" cy="685800"/>
            </a:xfrm>
            <a:prstGeom prst="flowChartConnector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11628" y="3205489"/>
              <a:ext cx="58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AR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520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809948" y="313809"/>
            <a:ext cx="7953052" cy="829191"/>
            <a:chOff x="762000" y="620624"/>
            <a:chExt cx="7086600" cy="1911891"/>
          </a:xfrm>
          <a:solidFill>
            <a:srgbClr val="B793FF"/>
          </a:solidFill>
        </p:grpSpPr>
        <p:sp>
          <p:nvSpPr>
            <p:cNvPr id="2" name="Rounded Rectangle 1"/>
            <p:cNvSpPr/>
            <p:nvPr/>
          </p:nvSpPr>
          <p:spPr>
            <a:xfrm>
              <a:off x="762000" y="620624"/>
              <a:ext cx="7086600" cy="1911891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762001" y="831435"/>
              <a:ext cx="7086599" cy="149026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800" b="1" dirty="0" smtClean="0">
                  <a:solidFill>
                    <a:schemeClr val="bg1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บันทึกรายการ</a:t>
              </a:r>
              <a:r>
                <a:rPr lang="th-TH" sz="2800" b="1" dirty="0" smtClean="0">
                  <a:solidFill>
                    <a:schemeClr val="bg1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หนี้อื่นที่หักจากเงินเดือนและค่าจ้าง</a:t>
              </a:r>
              <a:r>
                <a:rPr lang="th-TH" sz="2800" b="1" dirty="0" smtClean="0">
                  <a:solidFill>
                    <a:schemeClr val="bg1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ประจำ</a:t>
              </a:r>
              <a:r>
                <a:rPr lang="th-TH" sz="2800" b="1" dirty="0" smtClean="0">
                  <a:solidFill>
                    <a:schemeClr val="bg1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ผ่านระบบ </a:t>
              </a:r>
              <a:r>
                <a:rPr lang="en-US" sz="3600" b="1" dirty="0" smtClean="0">
                  <a:solidFill>
                    <a:srgbClr val="FF0000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AR</a:t>
              </a:r>
              <a:r>
                <a:rPr lang="th-TH" sz="2800" b="1" dirty="0" smtClean="0">
                  <a:solidFill>
                    <a:srgbClr val="FF0000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 </a:t>
              </a:r>
              <a:r>
                <a:rPr lang="en-US" sz="2800" b="1" dirty="0" smtClean="0">
                  <a:solidFill>
                    <a:schemeClr val="bg1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 </a:t>
              </a:r>
              <a:endParaRPr lang="en-US" sz="2800" b="1" dirty="0">
                <a:solidFill>
                  <a:schemeClr val="bg1"/>
                </a:solidFill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337723"/>
              </p:ext>
            </p:extLst>
          </p:nvPr>
        </p:nvGraphicFramePr>
        <p:xfrm>
          <a:off x="609600" y="2590800"/>
          <a:ext cx="8153400" cy="328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14800"/>
                <a:gridCol w="4038600"/>
              </a:tblGrid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เดบิต</a:t>
                      </a:r>
                      <a:r>
                        <a:rPr lang="th-TH" sz="220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endParaRPr lang="en-US" sz="2200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เครดิต</a:t>
                      </a:r>
                      <a:r>
                        <a:rPr lang="th-TH" sz="220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endParaRPr lang="en-US" sz="22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: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กองทุนทั่วไป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กองทุนทั่วไป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หน่วยงาน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หน่วยงาน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แผนงาน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: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แผนงาน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: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ผังบัญชี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: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พักเงินรับฝาก-เงินเดือนข้าราชการ,</a:t>
                      </a:r>
                    </a:p>
                    <a:p>
                      <a:r>
                        <a:rPr lang="th-TH" b="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                      ลูกจ้างประจำ</a:t>
                      </a:r>
                      <a:endParaRPr lang="en-US" b="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ผังบัญชี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: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เงิน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รับฝาก-เงินเดือน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ข้าราชการ,</a:t>
                      </a:r>
                    </a:p>
                    <a:p>
                      <a:r>
                        <a:rPr lang="th-TH" b="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                       ลูกจ้างประจำ</a:t>
                      </a:r>
                      <a:endParaRPr lang="th-TH" b="0" baseline="0" dirty="0" smtClean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หลักสูตร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หลักสูตร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รหัสงบประมาณ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รหัสงบประมาณ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แหล่งเงิน         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01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แหล่งเงิน         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01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7718" y="6400800"/>
            <a:ext cx="608287" cy="365125"/>
          </a:xfrm>
        </p:spPr>
        <p:txBody>
          <a:bodyPr/>
          <a:lstStyle/>
          <a:p>
            <a:fld id="{DE5AA51C-EB9D-4AAD-B852-0D6822C60027}" type="slidenum">
              <a:rPr lang="en-US" smtClean="0"/>
              <a:t>16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685800" y="1404255"/>
            <a:ext cx="2743200" cy="914400"/>
            <a:chOff x="685800" y="1295400"/>
            <a:chExt cx="2743200" cy="914400"/>
          </a:xfrm>
          <a:solidFill>
            <a:schemeClr val="accent3"/>
          </a:solidFill>
        </p:grpSpPr>
        <p:sp>
          <p:nvSpPr>
            <p:cNvPr id="6" name="Oval 5"/>
            <p:cNvSpPr/>
            <p:nvPr/>
          </p:nvSpPr>
          <p:spPr>
            <a:xfrm>
              <a:off x="685800" y="1295400"/>
              <a:ext cx="2743200" cy="9144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447801" y="1567545"/>
              <a:ext cx="1371600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th-TH" sz="2800" dirty="0">
                  <a:latin typeface="TH Niramit AS" panose="02000506000000020004" pitchFamily="2" charset="-34"/>
                  <a:cs typeface="TH Niramit AS" panose="02000506000000020004" pitchFamily="2" charset="-34"/>
                </a:rPr>
                <a:t>2</a:t>
              </a:r>
              <a:r>
                <a:rPr lang="en-US" sz="2800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. </a:t>
              </a:r>
              <a:r>
                <a:rPr lang="th-TH" sz="2800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ตั้งหนี้</a:t>
              </a:r>
              <a:endParaRPr lang="en-US" sz="2800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21427" y="2332360"/>
            <a:ext cx="722613" cy="685800"/>
            <a:chOff x="400693" y="3048000"/>
            <a:chExt cx="722613" cy="685800"/>
          </a:xfrm>
        </p:grpSpPr>
        <p:sp>
          <p:nvSpPr>
            <p:cNvPr id="15" name="Flowchart: Connector 14"/>
            <p:cNvSpPr/>
            <p:nvPr/>
          </p:nvSpPr>
          <p:spPr>
            <a:xfrm>
              <a:off x="400693" y="3048000"/>
              <a:ext cx="722613" cy="685800"/>
            </a:xfrm>
            <a:prstGeom prst="flowChartConnector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11628" y="3205489"/>
              <a:ext cx="58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A</a:t>
              </a:r>
              <a:r>
                <a:rPr lang="en-US" b="1" dirty="0">
                  <a:solidFill>
                    <a:schemeClr val="bg1"/>
                  </a:solidFill>
                </a:rPr>
                <a:t>P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625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809948" y="313809"/>
            <a:ext cx="7953052" cy="829191"/>
            <a:chOff x="762000" y="620624"/>
            <a:chExt cx="7086600" cy="1911891"/>
          </a:xfrm>
          <a:solidFill>
            <a:srgbClr val="B793FF"/>
          </a:solidFill>
        </p:grpSpPr>
        <p:sp>
          <p:nvSpPr>
            <p:cNvPr id="2" name="Rounded Rectangle 1"/>
            <p:cNvSpPr/>
            <p:nvPr/>
          </p:nvSpPr>
          <p:spPr>
            <a:xfrm>
              <a:off x="762000" y="620624"/>
              <a:ext cx="7086600" cy="1911891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777475" y="831435"/>
              <a:ext cx="6950801" cy="149026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800" b="1" dirty="0" smtClean="0">
                  <a:solidFill>
                    <a:schemeClr val="bg1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บันทึกรายการ</a:t>
              </a:r>
              <a:r>
                <a:rPr lang="th-TH" sz="2800" b="1" dirty="0" smtClean="0">
                  <a:solidFill>
                    <a:schemeClr val="bg1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หนี้อื่นที่หักจากเงินเดือนและค่าจ้าง</a:t>
              </a:r>
              <a:r>
                <a:rPr lang="th-TH" sz="2800" b="1" dirty="0" smtClean="0">
                  <a:solidFill>
                    <a:schemeClr val="bg1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ประจำ</a:t>
              </a:r>
              <a:r>
                <a:rPr lang="th-TH" sz="2800" b="1" dirty="0" smtClean="0">
                  <a:solidFill>
                    <a:schemeClr val="bg1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ผ่านระบบ </a:t>
              </a:r>
              <a:r>
                <a:rPr lang="en-US" sz="3600" b="1" dirty="0" smtClean="0">
                  <a:solidFill>
                    <a:srgbClr val="FF0000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AR</a:t>
              </a:r>
              <a:r>
                <a:rPr lang="th-TH" sz="2800" b="1" dirty="0" smtClean="0">
                  <a:solidFill>
                    <a:srgbClr val="FF0000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 </a:t>
              </a:r>
              <a:r>
                <a:rPr lang="en-US" sz="2800" b="1" dirty="0" smtClean="0">
                  <a:solidFill>
                    <a:schemeClr val="bg1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 </a:t>
              </a:r>
              <a:endParaRPr lang="en-US" sz="2800" b="1" dirty="0">
                <a:solidFill>
                  <a:schemeClr val="bg1"/>
                </a:solidFill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749770"/>
              </p:ext>
            </p:extLst>
          </p:nvPr>
        </p:nvGraphicFramePr>
        <p:xfrm>
          <a:off x="609600" y="2590800"/>
          <a:ext cx="8153400" cy="328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14800"/>
                <a:gridCol w="4038600"/>
              </a:tblGrid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เดบิต</a:t>
                      </a:r>
                      <a:r>
                        <a:rPr lang="th-TH" sz="220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endParaRPr lang="en-US" sz="2200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เครดิต</a:t>
                      </a:r>
                      <a:r>
                        <a:rPr lang="th-TH" sz="220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endParaRPr lang="en-US" sz="22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: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กองทุนทั่วไป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กองทุนทั่วไป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หน่วยงาน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หน่วยงาน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แผนงาน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: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แผนงาน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: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ผังบัญชี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: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เงินรับฝาก-เงินเดือนข้าราชการ,</a:t>
                      </a:r>
                    </a:p>
                    <a:p>
                      <a:r>
                        <a:rPr lang="th-TH" b="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                      ลูกจ้างประจำ</a:t>
                      </a:r>
                      <a:endParaRPr lang="en-US" b="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ผังบัญชี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: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เงินฝากธนาคาร...</a:t>
                      </a:r>
                      <a:endParaRPr lang="th-TH" b="0" baseline="0" dirty="0" smtClean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หลักสูตร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หลักสูตร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รหัสงบประมาณ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รหัสงบประมาณ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แหล่งเงิน         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01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แหล่งเงิน         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01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7718" y="6400800"/>
            <a:ext cx="608287" cy="365125"/>
          </a:xfrm>
        </p:spPr>
        <p:txBody>
          <a:bodyPr/>
          <a:lstStyle/>
          <a:p>
            <a:fld id="{DE5AA51C-EB9D-4AAD-B852-0D6822C60027}" type="slidenum">
              <a:rPr lang="en-US" smtClean="0"/>
              <a:t>17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685800" y="1404255"/>
            <a:ext cx="2743200" cy="914400"/>
            <a:chOff x="685800" y="1295400"/>
            <a:chExt cx="2743200" cy="914400"/>
          </a:xfrm>
          <a:solidFill>
            <a:schemeClr val="accent3"/>
          </a:solidFill>
        </p:grpSpPr>
        <p:sp>
          <p:nvSpPr>
            <p:cNvPr id="6" name="Oval 5"/>
            <p:cNvSpPr/>
            <p:nvPr/>
          </p:nvSpPr>
          <p:spPr>
            <a:xfrm>
              <a:off x="685800" y="1295400"/>
              <a:ext cx="2743200" cy="9144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22268" y="1567545"/>
              <a:ext cx="1697133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th-TH" sz="2800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3</a:t>
              </a:r>
              <a:r>
                <a:rPr lang="en-US" sz="2800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. </a:t>
              </a:r>
              <a:r>
                <a:rPr lang="th-TH" sz="2800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ทำเช็คจ่าย</a:t>
              </a:r>
              <a:endParaRPr lang="en-US" sz="2800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21427" y="2332360"/>
            <a:ext cx="722613" cy="685800"/>
            <a:chOff x="400693" y="3048000"/>
            <a:chExt cx="722613" cy="685800"/>
          </a:xfrm>
        </p:grpSpPr>
        <p:sp>
          <p:nvSpPr>
            <p:cNvPr id="15" name="Flowchart: Connector 14"/>
            <p:cNvSpPr/>
            <p:nvPr/>
          </p:nvSpPr>
          <p:spPr>
            <a:xfrm>
              <a:off x="400693" y="3048000"/>
              <a:ext cx="722613" cy="685800"/>
            </a:xfrm>
            <a:prstGeom prst="flowChartConnector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11628" y="3205489"/>
              <a:ext cx="58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A</a:t>
              </a:r>
              <a:r>
                <a:rPr lang="en-US" b="1" dirty="0">
                  <a:solidFill>
                    <a:schemeClr val="bg1"/>
                  </a:solidFill>
                </a:rPr>
                <a:t>P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365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3124200" y="1066800"/>
            <a:ext cx="2819400" cy="1276529"/>
            <a:chOff x="3124200" y="1371600"/>
            <a:chExt cx="2819400" cy="1276529"/>
          </a:xfrm>
          <a:solidFill>
            <a:schemeClr val="accent2">
              <a:lumMod val="75000"/>
            </a:schemeClr>
          </a:solidFill>
        </p:grpSpPr>
        <p:sp>
          <p:nvSpPr>
            <p:cNvPr id="8" name="Rounded Rectangle 7"/>
            <p:cNvSpPr/>
            <p:nvPr/>
          </p:nvSpPr>
          <p:spPr>
            <a:xfrm>
              <a:off x="3124200" y="1371600"/>
              <a:ext cx="2819400" cy="1276529"/>
            </a:xfrm>
            <a:prstGeom prst="roundRect">
              <a:avLst/>
            </a:prstGeom>
            <a:grpFill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90900" y="1447800"/>
              <a:ext cx="2286000" cy="120032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งบบุคลากร </a:t>
              </a:r>
            </a:p>
            <a:p>
              <a:pPr algn="ctr"/>
              <a:r>
                <a:rPr lang="th-TH" sz="2400" b="1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เบิกจ่ายตรงจากกรมบัญชีกลาง</a:t>
              </a:r>
              <a:endParaRPr lang="en-US" sz="24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135086" y="2783727"/>
            <a:ext cx="2819400" cy="1276529"/>
            <a:chOff x="3124200" y="1371600"/>
            <a:chExt cx="2819400" cy="1276529"/>
          </a:xfrm>
        </p:grpSpPr>
        <p:sp>
          <p:nvSpPr>
            <p:cNvPr id="13" name="Rounded Rectangle 12"/>
            <p:cNvSpPr/>
            <p:nvPr/>
          </p:nvSpPr>
          <p:spPr>
            <a:xfrm>
              <a:off x="3124200" y="1371600"/>
              <a:ext cx="2819400" cy="1276529"/>
            </a:xfrm>
            <a:prstGeom prst="roundRect">
              <a:avLst/>
            </a:prstGeom>
            <a:solidFill>
              <a:srgbClr val="8E91BC"/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344636" y="1700757"/>
              <a:ext cx="24003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4000" b="1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ไม่มีการตั้งหนี้</a:t>
              </a:r>
              <a:endParaRPr lang="en-US" sz="40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145971" y="4506684"/>
            <a:ext cx="2819400" cy="1493984"/>
            <a:chOff x="3124200" y="1371600"/>
            <a:chExt cx="2819400" cy="1276529"/>
          </a:xfrm>
        </p:grpSpPr>
        <p:sp>
          <p:nvSpPr>
            <p:cNvPr id="16" name="Rounded Rectangle 15"/>
            <p:cNvSpPr/>
            <p:nvPr/>
          </p:nvSpPr>
          <p:spPr>
            <a:xfrm>
              <a:off x="3124200" y="1371600"/>
              <a:ext cx="2819400" cy="1276529"/>
            </a:xfrm>
            <a:prstGeom prst="roundRect">
              <a:avLst/>
            </a:prstGeom>
            <a:solidFill>
              <a:srgbClr val="C38391"/>
            </a:solidFill>
            <a:ln>
              <a:solidFill>
                <a:srgbClr val="BC6C7D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344636" y="1557159"/>
              <a:ext cx="2400300" cy="10256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ส่วนงานบันทึกปรับปรุงบัญชี</a:t>
              </a:r>
              <a:r>
                <a:rPr lang="th-TH" sz="2400" b="1" dirty="0" smtClean="0">
                  <a:solidFill>
                    <a:schemeClr val="bg1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  </a:t>
              </a:r>
              <a:r>
                <a:rPr lang="th-TH" sz="2400" b="1" u="sng" dirty="0" smtClean="0">
                  <a:solidFill>
                    <a:srgbClr val="FFC000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แทน การตั้งหนี้   </a:t>
              </a:r>
              <a:r>
                <a:rPr lang="th-TH" sz="2400" b="1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ในระบบ 3 มิติ</a:t>
              </a:r>
              <a:endParaRPr lang="en-US" sz="24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</p:grpSp>
      <p:sp>
        <p:nvSpPr>
          <p:cNvPr id="18" name="Down Arrow 17"/>
          <p:cNvSpPr/>
          <p:nvPr/>
        </p:nvSpPr>
        <p:spPr>
          <a:xfrm>
            <a:off x="4309382" y="2343329"/>
            <a:ext cx="514350" cy="44039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4325710" y="4060256"/>
            <a:ext cx="514350" cy="44039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05800" y="6324600"/>
            <a:ext cx="608287" cy="365125"/>
          </a:xfrm>
        </p:spPr>
        <p:txBody>
          <a:bodyPr/>
          <a:lstStyle/>
          <a:p>
            <a:fld id="{DE5AA51C-EB9D-4AAD-B852-0D6822C6002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03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489856" y="370104"/>
            <a:ext cx="8273144" cy="1144256"/>
            <a:chOff x="762000" y="522508"/>
            <a:chExt cx="7086600" cy="1144256"/>
          </a:xfrm>
        </p:grpSpPr>
        <p:sp>
          <p:nvSpPr>
            <p:cNvPr id="2" name="Rounded Rectangle 1"/>
            <p:cNvSpPr/>
            <p:nvPr/>
          </p:nvSpPr>
          <p:spPr>
            <a:xfrm>
              <a:off x="762000" y="522508"/>
              <a:ext cx="7086600" cy="8382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762001" y="712657"/>
              <a:ext cx="699951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800" b="1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การบันทึกค่าใช้จ่ายและรายได้งบบุคลากร แทนการตั้งหนี้ ในระบบ 3 มิติ</a:t>
              </a:r>
              <a:endParaRPr lang="en-US" sz="28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762000" y="1484139"/>
            <a:ext cx="1752600" cy="870858"/>
            <a:chOff x="762000" y="1821597"/>
            <a:chExt cx="1752600" cy="870858"/>
          </a:xfrm>
        </p:grpSpPr>
        <p:sp>
          <p:nvSpPr>
            <p:cNvPr id="4" name="Oval 3"/>
            <p:cNvSpPr/>
            <p:nvPr/>
          </p:nvSpPr>
          <p:spPr>
            <a:xfrm>
              <a:off x="762000" y="1821597"/>
              <a:ext cx="1752600" cy="838200"/>
            </a:xfrm>
            <a:prstGeom prst="ellipse">
              <a:avLst/>
            </a:prstGeom>
            <a:solidFill>
              <a:srgbClr val="F296E5"/>
            </a:solidFill>
            <a:ln>
              <a:solidFill>
                <a:srgbClr val="F296E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62000" y="1861458"/>
              <a:ext cx="1752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 smtClean="0">
                  <a:solidFill>
                    <a:schemeClr val="bg1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ส่วนงาน</a:t>
              </a:r>
              <a:endParaRPr lang="en-US" sz="2400" b="1" dirty="0" smtClean="0">
                <a:solidFill>
                  <a:schemeClr val="bg1"/>
                </a:solidFill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  <a:p>
              <a:pPr algn="ctr"/>
              <a:r>
                <a:rPr lang="th-TH" sz="2400" b="1" dirty="0" smtClean="0">
                  <a:solidFill>
                    <a:schemeClr val="bg1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บันทึก</a:t>
              </a:r>
              <a:endParaRPr lang="en-US" sz="2400" b="1" dirty="0">
                <a:solidFill>
                  <a:schemeClr val="bg1"/>
                </a:solidFill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743200" y="1371596"/>
            <a:ext cx="59436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thaiDist">
              <a:buAutoNum type="arabicPeriod"/>
            </a:pPr>
            <a:r>
              <a:rPr lang="th-TH" sz="2200" b="1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ปรับปรุงบัญชี </a:t>
            </a:r>
            <a:r>
              <a:rPr lang="en-US" sz="2200" b="1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GL</a:t>
            </a:r>
            <a:r>
              <a:rPr lang="en-US" sz="2200" b="1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2200" b="1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บัญชีรายได้เงินงบประมาณ – งบบุคลากร และบัญชีค่าใช้จ่ายในระบบ 3 มิติ</a:t>
            </a:r>
          </a:p>
          <a:p>
            <a:pPr marL="342900" indent="-342900" algn="thaiDist">
              <a:buAutoNum type="arabicPeriod"/>
            </a:pPr>
            <a:r>
              <a:rPr lang="th-TH" sz="2200" b="1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บันทึกตามงบประมาณหมวดเงินเดือน ,ค่าจ้างประจำ ,เงินประจำตำแหน่ง ,ค่าตอบแทนนอกเหนือจากเงินเดือน ,ค่าตอบแทนนอกเหนือจากค่าจ้างประจำ  ของส่วนงาน โดย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098325"/>
              </p:ext>
            </p:extLst>
          </p:nvPr>
        </p:nvGraphicFramePr>
        <p:xfrm>
          <a:off x="533400" y="3262796"/>
          <a:ext cx="8153400" cy="328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4419600"/>
              </a:tblGrid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เดบิต</a:t>
                      </a:r>
                      <a:endParaRPr lang="en-US" sz="2200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เครดิต</a:t>
                      </a:r>
                      <a:endParaRPr lang="en-US" sz="22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    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    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หน่วยงาน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หน่วยงาน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แผนงาน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: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แผนงาน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: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ผังบัญชี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:   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บัญชีค่าใช้จ่าย (หมวด 5)</a:t>
                      </a:r>
                      <a:endParaRPr lang="en-US" b="1" baseline="0" dirty="0" smtClean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  <a:p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                      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(บันทึกด้วยจำนวนเต็ม)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ผังบัญชี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:   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บัญชีรายได้จากเงินงบประมาณ-</a:t>
                      </a:r>
                    </a:p>
                    <a:p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                      งบบุคลากร (4010100000001)    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หลักสูตร 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หลักสูตร 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รหัสงบประมาณ   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รหัสแผนที่เบิก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th-TH" b="1" baseline="0" dirty="0" smtClean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(ต้องระบุ)</a:t>
                      </a:r>
                      <a:endParaRPr lang="en-US" b="1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รหัสงบประมาณ   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แหล่งเงิน            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01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แหล่งเงิน            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01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378921" y="2915881"/>
            <a:ext cx="722613" cy="685800"/>
            <a:chOff x="400693" y="3048000"/>
            <a:chExt cx="722613" cy="68580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23" name="Flowchart: Connector 22"/>
            <p:cNvSpPr/>
            <p:nvPr/>
          </p:nvSpPr>
          <p:spPr>
            <a:xfrm>
              <a:off x="400693" y="3048000"/>
              <a:ext cx="722613" cy="685800"/>
            </a:xfrm>
            <a:prstGeom prst="flowChartConnector">
              <a:avLst/>
            </a:prstGeom>
            <a:grpFill/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47352" y="3205489"/>
              <a:ext cx="61167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GL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61333" y="6400800"/>
            <a:ext cx="608287" cy="365125"/>
          </a:xfrm>
        </p:spPr>
        <p:txBody>
          <a:bodyPr/>
          <a:lstStyle/>
          <a:p>
            <a:fld id="{DE5AA51C-EB9D-4AAD-B852-0D6822C6002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74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489856" y="370104"/>
            <a:ext cx="8273144" cy="838200"/>
            <a:chOff x="762000" y="522508"/>
            <a:chExt cx="7086600" cy="838200"/>
          </a:xfrm>
        </p:grpSpPr>
        <p:sp>
          <p:nvSpPr>
            <p:cNvPr id="2" name="Rounded Rectangle 1"/>
            <p:cNvSpPr/>
            <p:nvPr/>
          </p:nvSpPr>
          <p:spPr>
            <a:xfrm>
              <a:off x="762000" y="522508"/>
              <a:ext cx="7086600" cy="8382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762001" y="712657"/>
              <a:ext cx="699951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b="1" u="sng" dirty="0" smtClean="0">
                  <a:solidFill>
                    <a:schemeClr val="bg1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ส่วนงาน </a:t>
              </a:r>
              <a:r>
                <a:rPr lang="th-TH" sz="3200" b="1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บันทึกเงินเบิกเกินส่งคืน จ่ายตรงเงินเดือน </a:t>
              </a:r>
              <a:endParaRPr lang="en-US" sz="32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524890"/>
              </p:ext>
            </p:extLst>
          </p:nvPr>
        </p:nvGraphicFramePr>
        <p:xfrm>
          <a:off x="570462" y="2289720"/>
          <a:ext cx="8153400" cy="300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7738"/>
                <a:gridCol w="4075662"/>
              </a:tblGrid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เดบิต</a:t>
                      </a:r>
                      <a:r>
                        <a:rPr lang="th-TH" sz="220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endParaRPr lang="en-US" sz="2200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เครดิต</a:t>
                      </a:r>
                      <a:r>
                        <a:rPr lang="th-TH" sz="220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endParaRPr lang="en-US" sz="22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:    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กองทุนทั่วไป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    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หน่วยงาน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หน่วยงาน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แผนงาน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: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แผนงาน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: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ผังบัญชี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:   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เงินสด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ผังบัญชี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:   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ค่าใช้จ่าย (หมวด 5)</a:t>
                      </a: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หลักสูตร 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หลักสูตร 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รหัสงบประมาณ   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รหัสงบประมาณ   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รหัสแผนที่เบิก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th-TH" b="1" baseline="0" dirty="0" smtClean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(ต้องระบุ)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แหล่งเงิน            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01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แหล่งเงิน            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01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448641" y="1805539"/>
            <a:ext cx="722613" cy="685800"/>
            <a:chOff x="400693" y="3048000"/>
            <a:chExt cx="722613" cy="685800"/>
          </a:xfrm>
        </p:grpSpPr>
        <p:sp>
          <p:nvSpPr>
            <p:cNvPr id="23" name="Flowchart: Connector 22"/>
            <p:cNvSpPr/>
            <p:nvPr/>
          </p:nvSpPr>
          <p:spPr>
            <a:xfrm>
              <a:off x="400693" y="3048000"/>
              <a:ext cx="722613" cy="685800"/>
            </a:xfrm>
            <a:prstGeom prst="flowChartConnector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11628" y="3205489"/>
              <a:ext cx="58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AR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170216" y="1786231"/>
            <a:ext cx="3404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ส่วนงานรับเงินเบิกเกินส่งคืน</a:t>
            </a:r>
            <a:endParaRPr lang="en-US" sz="2800" b="1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58856" y="6400800"/>
            <a:ext cx="608287" cy="365125"/>
          </a:xfrm>
        </p:spPr>
        <p:txBody>
          <a:bodyPr/>
          <a:lstStyle/>
          <a:p>
            <a:fld id="{DE5AA51C-EB9D-4AAD-B852-0D6822C6002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3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489856" y="370104"/>
            <a:ext cx="8273144" cy="838200"/>
            <a:chOff x="762000" y="522508"/>
            <a:chExt cx="7086600" cy="838200"/>
          </a:xfrm>
        </p:grpSpPr>
        <p:sp>
          <p:nvSpPr>
            <p:cNvPr id="2" name="Rounded Rectangle 1"/>
            <p:cNvSpPr/>
            <p:nvPr/>
          </p:nvSpPr>
          <p:spPr>
            <a:xfrm>
              <a:off x="762000" y="522508"/>
              <a:ext cx="7086600" cy="8382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762001" y="712657"/>
              <a:ext cx="699951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b="1" u="sng" dirty="0" smtClean="0">
                  <a:solidFill>
                    <a:schemeClr val="bg1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ส่วนงาน </a:t>
              </a:r>
              <a:r>
                <a:rPr lang="th-TH" sz="3200" b="1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บันทึกเงินเบิกเกินส่งคืน จ่ายตรงเงินเดือน </a:t>
              </a:r>
              <a:endParaRPr lang="en-US" sz="32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227887"/>
              </p:ext>
            </p:extLst>
          </p:nvPr>
        </p:nvGraphicFramePr>
        <p:xfrm>
          <a:off x="570462" y="2289720"/>
          <a:ext cx="8153400" cy="328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7738"/>
                <a:gridCol w="4075662"/>
              </a:tblGrid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เดบิต</a:t>
                      </a:r>
                      <a:r>
                        <a:rPr lang="th-TH" sz="220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endParaRPr lang="en-US" sz="2200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เครดิต</a:t>
                      </a:r>
                      <a:r>
                        <a:rPr lang="th-TH" sz="220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endParaRPr lang="en-US" sz="22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:    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กองทุนทั่วไป 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    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กองทุนทั่วไป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หน่วยงาน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หน่วยงาน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แผนงาน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: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แผนงาน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: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ผังบัญชี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:   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บัญชีเงินฝากธนาคารกองคลัง-</a:t>
                      </a:r>
                    </a:p>
                    <a:p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                       เงินงบประมาณแผ่นดิน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ผังบัญชี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:   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เงินสด/ธนาคาร</a:t>
                      </a: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หลักสูตร 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หลักสูตร 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รหัสงบประมาณ   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รหัสงบประมาณ   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แหล่งเงิน            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01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แหล่งเงิน            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01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448641" y="1805539"/>
            <a:ext cx="722613" cy="685800"/>
            <a:chOff x="400693" y="3048000"/>
            <a:chExt cx="722613" cy="685800"/>
          </a:xfrm>
        </p:grpSpPr>
        <p:sp>
          <p:nvSpPr>
            <p:cNvPr id="23" name="Flowchart: Connector 22"/>
            <p:cNvSpPr/>
            <p:nvPr/>
          </p:nvSpPr>
          <p:spPr>
            <a:xfrm>
              <a:off x="400693" y="3048000"/>
              <a:ext cx="722613" cy="685800"/>
            </a:xfrm>
            <a:prstGeom prst="flowChartConnector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11628" y="3205489"/>
              <a:ext cx="58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AR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170216" y="1786231"/>
            <a:ext cx="7364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ส่วนงานทำหนังสือนำส่งเงินเบิกเกินส่งคืน ให้กองคลัง</a:t>
            </a:r>
            <a:endParaRPr lang="en-US" sz="2800" b="1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58856" y="6400800"/>
            <a:ext cx="608287" cy="365125"/>
          </a:xfrm>
        </p:spPr>
        <p:txBody>
          <a:bodyPr/>
          <a:lstStyle/>
          <a:p>
            <a:fld id="{DE5AA51C-EB9D-4AAD-B852-0D6822C6002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3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489856" y="370104"/>
            <a:ext cx="8273144" cy="838200"/>
            <a:chOff x="762000" y="522508"/>
            <a:chExt cx="7086600" cy="838200"/>
          </a:xfrm>
        </p:grpSpPr>
        <p:sp>
          <p:nvSpPr>
            <p:cNvPr id="2" name="Rounded Rectangle 1"/>
            <p:cNvSpPr/>
            <p:nvPr/>
          </p:nvSpPr>
          <p:spPr>
            <a:xfrm>
              <a:off x="762000" y="522508"/>
              <a:ext cx="7086600" cy="8382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762001" y="712657"/>
              <a:ext cx="699951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b="1" u="sng" dirty="0" smtClean="0">
                  <a:solidFill>
                    <a:schemeClr val="bg1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ส่วนงาน </a:t>
              </a:r>
              <a:r>
                <a:rPr lang="th-TH" sz="3200" b="1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บันทึกเงินเบิกเกินส่งคืน จ่ายตรงเงินเดือน </a:t>
              </a:r>
              <a:endParaRPr lang="en-US" sz="32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291641"/>
              </p:ext>
            </p:extLst>
          </p:nvPr>
        </p:nvGraphicFramePr>
        <p:xfrm>
          <a:off x="570462" y="2289720"/>
          <a:ext cx="8153400" cy="328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6338"/>
                <a:gridCol w="3847062"/>
              </a:tblGrid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เดบิต</a:t>
                      </a:r>
                      <a:r>
                        <a:rPr lang="th-TH" sz="220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endParaRPr lang="en-US" sz="2200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เครดิต</a:t>
                      </a:r>
                      <a:r>
                        <a:rPr lang="th-TH" sz="220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endParaRPr lang="en-US" sz="22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:    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ระบุ 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    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กองทุนทั่วไป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หน่วยงาน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หน่วยงาน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แผนงาน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: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แผนงาน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: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ผังบัญชี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:   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บัญชีรายได้จากเงินงบประมาณ-</a:t>
                      </a:r>
                    </a:p>
                    <a:p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                      งบบุคลากร (4010100000001)    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ผังบัญชี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:     </a:t>
                      </a:r>
                      <a:r>
                        <a:rPr lang="th-TH" b="1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เจ้าหนี้คลังจังหวัด</a:t>
                      </a: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หลักสูตร 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หลักสูตร 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รหัสงบประมาณ   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รหัสงบประมาณ   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</a:t>
                      </a:r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แหล่งเงิน            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01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แหล่งเงิน              </a:t>
                      </a:r>
                      <a:r>
                        <a:rPr lang="en-US" b="1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01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448641" y="1805539"/>
            <a:ext cx="722613" cy="685800"/>
            <a:chOff x="400693" y="3048000"/>
            <a:chExt cx="722613" cy="685800"/>
          </a:xfrm>
        </p:grpSpPr>
        <p:sp>
          <p:nvSpPr>
            <p:cNvPr id="23" name="Flowchart: Connector 22"/>
            <p:cNvSpPr/>
            <p:nvPr/>
          </p:nvSpPr>
          <p:spPr>
            <a:xfrm>
              <a:off x="400693" y="3048000"/>
              <a:ext cx="722613" cy="685800"/>
            </a:xfrm>
            <a:prstGeom prst="flowChartConnector">
              <a:avLst/>
            </a:prstGeom>
            <a:solidFill>
              <a:srgbClr val="F07930"/>
            </a:solidFill>
            <a:ln>
              <a:solidFill>
                <a:srgbClr val="F079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11628" y="3205489"/>
              <a:ext cx="58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AP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171254" y="1439808"/>
            <a:ext cx="62201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ส่วนงานตั้งหนี้เงินเบิกเกินส่งคืน ส่งให้กองคลัง</a:t>
            </a:r>
            <a:endParaRPr lang="en-US" sz="2800" b="1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58856" y="6400800"/>
            <a:ext cx="608287" cy="365125"/>
          </a:xfrm>
        </p:spPr>
        <p:txBody>
          <a:bodyPr/>
          <a:lstStyle/>
          <a:p>
            <a:fld id="{DE5AA51C-EB9D-4AAD-B852-0D6822C6002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4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489856" y="370104"/>
            <a:ext cx="8273144" cy="838200"/>
            <a:chOff x="762000" y="522508"/>
            <a:chExt cx="7086600" cy="838200"/>
          </a:xfrm>
        </p:grpSpPr>
        <p:sp>
          <p:nvSpPr>
            <p:cNvPr id="2" name="Rounded Rectangle 1"/>
            <p:cNvSpPr/>
            <p:nvPr/>
          </p:nvSpPr>
          <p:spPr>
            <a:xfrm>
              <a:off x="762000" y="522508"/>
              <a:ext cx="7086600" cy="83820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762000" y="712657"/>
              <a:ext cx="708659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b="1" u="sng" dirty="0" smtClean="0">
                  <a:solidFill>
                    <a:schemeClr val="bg1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กองคลัง</a:t>
              </a:r>
              <a:r>
                <a:rPr lang="th-TH" sz="3200" b="1" dirty="0" smtClean="0">
                  <a:solidFill>
                    <a:schemeClr val="bg1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  </a:t>
              </a:r>
              <a:r>
                <a:rPr lang="th-TH" sz="3200" b="1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บันทึกเงินเบิกเกินส่งคืน จ่ายตรงเงินเดือน </a:t>
              </a:r>
              <a:endParaRPr lang="en-US" sz="32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444914"/>
              </p:ext>
            </p:extLst>
          </p:nvPr>
        </p:nvGraphicFramePr>
        <p:xfrm>
          <a:off x="570462" y="2289720"/>
          <a:ext cx="8153400" cy="3007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77738"/>
                <a:gridCol w="4075662"/>
              </a:tblGrid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เดบิต</a:t>
                      </a:r>
                      <a:r>
                        <a:rPr lang="th-TH" sz="220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endParaRPr lang="en-US" sz="2200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เครดิต</a:t>
                      </a:r>
                      <a:r>
                        <a:rPr lang="th-TH" sz="220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endParaRPr lang="en-US" sz="22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: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กองทุนทั่วไป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กองทุนทั่วไป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หน่วยงาน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หน่วยงาน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แผนงาน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: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แผนงาน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: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ผังบัญชี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: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เงินสด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ผังบัญชี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: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เจ้าหนี้คณะ</a:t>
                      </a:r>
                      <a:endParaRPr lang="th-TH" b="1" baseline="0" dirty="0" smtClean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หลักสูตร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หลักสูตร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รหัสงบประมาณ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รหัสงบประมาณ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แหล่งเงิน         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01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แหล่งเงิน         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01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448641" y="1805539"/>
            <a:ext cx="722613" cy="685800"/>
            <a:chOff x="400693" y="3048000"/>
            <a:chExt cx="722613" cy="685800"/>
          </a:xfrm>
        </p:grpSpPr>
        <p:sp>
          <p:nvSpPr>
            <p:cNvPr id="23" name="Flowchart: Connector 22"/>
            <p:cNvSpPr/>
            <p:nvPr/>
          </p:nvSpPr>
          <p:spPr>
            <a:xfrm>
              <a:off x="400693" y="3048000"/>
              <a:ext cx="722613" cy="685800"/>
            </a:xfrm>
            <a:prstGeom prst="flowChartConnector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11628" y="3205489"/>
              <a:ext cx="58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AR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171254" y="1693426"/>
            <a:ext cx="73631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1. งานการเงิน รับเงินเบิกเกินส่งคืน</a:t>
            </a:r>
            <a:r>
              <a:rPr lang="en-US" sz="2800" b="1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2800" b="1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จ่ายตรงเงินเดือน จากคณะ</a:t>
            </a:r>
            <a:endParaRPr lang="en-US" sz="2800" b="1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82000" y="6400800"/>
            <a:ext cx="608287" cy="365125"/>
          </a:xfrm>
        </p:spPr>
        <p:txBody>
          <a:bodyPr/>
          <a:lstStyle/>
          <a:p>
            <a:fld id="{DE5AA51C-EB9D-4AAD-B852-0D6822C6002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30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489856" y="370104"/>
            <a:ext cx="8273144" cy="838200"/>
            <a:chOff x="762000" y="522508"/>
            <a:chExt cx="7086600" cy="838200"/>
          </a:xfrm>
        </p:grpSpPr>
        <p:sp>
          <p:nvSpPr>
            <p:cNvPr id="2" name="Rounded Rectangle 1"/>
            <p:cNvSpPr/>
            <p:nvPr/>
          </p:nvSpPr>
          <p:spPr>
            <a:xfrm>
              <a:off x="762000" y="522508"/>
              <a:ext cx="7086600" cy="83820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762000" y="712657"/>
              <a:ext cx="708659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b="1" u="sng" dirty="0" smtClean="0">
                  <a:solidFill>
                    <a:schemeClr val="bg1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กองคลัง</a:t>
              </a:r>
              <a:r>
                <a:rPr lang="th-TH" sz="3200" b="1" dirty="0" smtClean="0">
                  <a:solidFill>
                    <a:schemeClr val="bg1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  </a:t>
              </a:r>
              <a:r>
                <a:rPr lang="th-TH" sz="3200" b="1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บันทึกเงินเบิกเกินส่งคืน จ่ายตรงเงินเดือน </a:t>
              </a:r>
              <a:endParaRPr lang="en-US" sz="32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764908"/>
              </p:ext>
            </p:extLst>
          </p:nvPr>
        </p:nvGraphicFramePr>
        <p:xfrm>
          <a:off x="570462" y="2289720"/>
          <a:ext cx="8153400" cy="3007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77738"/>
                <a:gridCol w="4075662"/>
              </a:tblGrid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เดบิต</a:t>
                      </a:r>
                      <a:r>
                        <a:rPr lang="th-TH" sz="220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endParaRPr lang="en-US" sz="2200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เครดิต</a:t>
                      </a:r>
                      <a:r>
                        <a:rPr lang="th-TH" sz="220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endParaRPr lang="en-US" sz="22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: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กองทุนทั่วไป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กองทุนทั่วไป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หน่วยงาน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หน่วยงาน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แผนงาน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: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แผนงาน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: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ผังบัญชี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: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ธนาคาร  383-9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ผังบัญชี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: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เงินสด</a:t>
                      </a:r>
                      <a:endParaRPr lang="th-TH" b="1" baseline="0" dirty="0" smtClean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หลักสูตร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หลักสูตร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รหัสงบประมาณ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รหัสงบประมาณ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แหล่งเงิน         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01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แหล่งเงิน         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01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448641" y="1805539"/>
            <a:ext cx="722613" cy="685800"/>
            <a:chOff x="400693" y="3048000"/>
            <a:chExt cx="722613" cy="685800"/>
          </a:xfrm>
        </p:grpSpPr>
        <p:sp>
          <p:nvSpPr>
            <p:cNvPr id="23" name="Flowchart: Connector 22"/>
            <p:cNvSpPr/>
            <p:nvPr/>
          </p:nvSpPr>
          <p:spPr>
            <a:xfrm>
              <a:off x="400693" y="3048000"/>
              <a:ext cx="722613" cy="685800"/>
            </a:xfrm>
            <a:prstGeom prst="flowChartConnector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11628" y="3205489"/>
              <a:ext cx="589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AR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171254" y="1693426"/>
            <a:ext cx="73631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latin typeface="TH Niramit AS" panose="02000506000000020004" pitchFamily="2" charset="-34"/>
                <a:cs typeface="TH Niramit AS" panose="02000506000000020004" pitchFamily="2" charset="-34"/>
              </a:rPr>
              <a:t>2</a:t>
            </a:r>
            <a:r>
              <a:rPr lang="th-TH" sz="2800" b="1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. งานการเงิน นำเงินฝากธนาคาร</a:t>
            </a:r>
            <a:endParaRPr lang="en-US" sz="2800" b="1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9947" y="5486400"/>
            <a:ext cx="79530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3.  งานการเงิน นำใบตั้งหนี้ที่คณะส่งมา ทำเช็คจ่าย เพื่อคืนเงินเบิกเกินส่งคืนให้ สำนักงานคลังจังหวัด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8855" y="6411833"/>
            <a:ext cx="608287" cy="365125"/>
          </a:xfrm>
        </p:spPr>
        <p:txBody>
          <a:bodyPr/>
          <a:lstStyle/>
          <a:p>
            <a:fld id="{DE5AA51C-EB9D-4AAD-B852-0D6822C6002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23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489856" y="370104"/>
            <a:ext cx="8273144" cy="838200"/>
            <a:chOff x="762000" y="522508"/>
            <a:chExt cx="7086600" cy="838200"/>
          </a:xfrm>
        </p:grpSpPr>
        <p:sp>
          <p:nvSpPr>
            <p:cNvPr id="2" name="Rounded Rectangle 1"/>
            <p:cNvSpPr/>
            <p:nvPr/>
          </p:nvSpPr>
          <p:spPr>
            <a:xfrm>
              <a:off x="762000" y="522508"/>
              <a:ext cx="7086600" cy="83820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762000" y="712657"/>
              <a:ext cx="708659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200" b="1" u="sng" dirty="0" smtClean="0">
                  <a:solidFill>
                    <a:schemeClr val="bg1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กองคลัง</a:t>
              </a:r>
              <a:r>
                <a:rPr lang="th-TH" sz="3200" b="1" dirty="0" smtClean="0">
                  <a:solidFill>
                    <a:schemeClr val="bg1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  </a:t>
              </a:r>
              <a:r>
                <a:rPr lang="th-TH" sz="3200" b="1" dirty="0" smtClean="0">
                  <a:latin typeface="TH Niramit AS" panose="02000506000000020004" pitchFamily="2" charset="-34"/>
                  <a:cs typeface="TH Niramit AS" panose="02000506000000020004" pitchFamily="2" charset="-34"/>
                </a:rPr>
                <a:t>บันทึกเงินเบิกเกินส่งคืน จ่ายตรงเงินเดือน </a:t>
              </a:r>
              <a:endParaRPr lang="en-US" sz="3200" b="1" dirty="0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548533"/>
              </p:ext>
            </p:extLst>
          </p:nvPr>
        </p:nvGraphicFramePr>
        <p:xfrm>
          <a:off x="570462" y="2289720"/>
          <a:ext cx="8153400" cy="3281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77738"/>
                <a:gridCol w="4075662"/>
              </a:tblGrid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เดบิต</a:t>
                      </a:r>
                      <a:r>
                        <a:rPr lang="th-TH" sz="220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endParaRPr lang="en-US" sz="2200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เครดิต</a:t>
                      </a:r>
                      <a:r>
                        <a:rPr lang="th-TH" sz="220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endParaRPr lang="en-US" sz="22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: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กองทุนทั่วไป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กองทุนทั่วไป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หน่วยงาน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หน่วยงาน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: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แผนงาน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: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แผนงาน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: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ผังบัญชี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: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เจ้าหนี้คลังจังหวัด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ผังบัญชี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:</a:t>
                      </a:r>
                      <a:r>
                        <a:rPr lang="th-TH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</a:t>
                      </a:r>
                      <a:r>
                        <a:rPr lang="th-TH" b="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บัญชีเงินฝากธนาคารกองคลัง-</a:t>
                      </a:r>
                    </a:p>
                    <a:p>
                      <a:r>
                        <a:rPr lang="th-TH" b="0" baseline="0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                        เงินงบประมาณแผ่นดิน</a:t>
                      </a: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หลักสูตร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หลักสูตร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รหัสงบประมาณ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ไม่ระบุ</a:t>
                      </a:r>
                      <a:endParaRPr lang="en-US" b="1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รหัสงบประมาณ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</a:t>
                      </a:r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     ไม่ระบุ</a:t>
                      </a:r>
                      <a:endParaRPr lang="en-US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แหล่งเงิน         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01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แหล่งเงิน              </a:t>
                      </a:r>
                      <a:r>
                        <a:rPr lang="en-US" dirty="0" smtClean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:      01</a:t>
                      </a:r>
                      <a:endParaRPr lang="en-US" b="1" dirty="0">
                        <a:solidFill>
                          <a:schemeClr val="bg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448641" y="1805539"/>
            <a:ext cx="722613" cy="685800"/>
            <a:chOff x="400693" y="3048000"/>
            <a:chExt cx="722613" cy="685800"/>
          </a:xfrm>
          <a:solidFill>
            <a:schemeClr val="tx2">
              <a:lumMod val="50000"/>
            </a:schemeClr>
          </a:solidFill>
        </p:grpSpPr>
        <p:sp>
          <p:nvSpPr>
            <p:cNvPr id="23" name="Flowchart: Connector 22"/>
            <p:cNvSpPr/>
            <p:nvPr/>
          </p:nvSpPr>
          <p:spPr>
            <a:xfrm>
              <a:off x="400693" y="3048000"/>
              <a:ext cx="722613" cy="685800"/>
            </a:xfrm>
            <a:prstGeom prst="flowChartConnector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11628" y="3205489"/>
              <a:ext cx="589906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A</a:t>
              </a:r>
              <a:r>
                <a:rPr lang="en-US" b="1" dirty="0">
                  <a:solidFill>
                    <a:schemeClr val="bg1"/>
                  </a:solidFill>
                </a:rPr>
                <a:t>P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171254" y="1390040"/>
            <a:ext cx="7591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latin typeface="TH Niramit AS" panose="02000506000000020004" pitchFamily="2" charset="-34"/>
                <a:cs typeface="TH Niramit AS" panose="02000506000000020004" pitchFamily="2" charset="-34"/>
              </a:rPr>
              <a:t>3.  งานการเงิน นำใบตั้งหนี้ที่คณะส่งมา ทำเช็คจ่าย เพื่อคืนเงินเบิกเกินส่งคืนให้ สำนักงานคลัง</a:t>
            </a:r>
            <a:r>
              <a:rPr lang="th-TH" sz="2400" b="1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จังหวัด</a:t>
            </a:r>
            <a:r>
              <a:rPr lang="en-US" sz="2400" b="1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2400" b="1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(ระบบจะบันทึกให้อัตโนมัติ)</a:t>
            </a:r>
            <a:endParaRPr lang="th-TH" sz="2400" b="1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82000" y="6400800"/>
            <a:ext cx="608287" cy="365125"/>
          </a:xfrm>
        </p:spPr>
        <p:txBody>
          <a:bodyPr/>
          <a:lstStyle/>
          <a:p>
            <a:fld id="{DE5AA51C-EB9D-4AAD-B852-0D6822C6002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90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um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TC102455610[[fn=Autumn]]</Template>
  <TotalTime>710</TotalTime>
  <Words>1511</Words>
  <Application>Microsoft Office PowerPoint</Application>
  <PresentationFormat>On-screen Show (4:3)</PresentationFormat>
  <Paragraphs>313</Paragraphs>
  <Slides>17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Autumn</vt:lpstr>
      <vt:lpstr>ขั้นตอนการบันทึกบัญชี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ขั้นตแการบันทึกบัญชี</dc:title>
  <dc:creator>golf</dc:creator>
  <cp:lastModifiedBy>golf</cp:lastModifiedBy>
  <cp:revision>34</cp:revision>
  <cp:lastPrinted>2015-01-27T02:51:00Z</cp:lastPrinted>
  <dcterms:created xsi:type="dcterms:W3CDTF">2014-12-22T06:44:34Z</dcterms:created>
  <dcterms:modified xsi:type="dcterms:W3CDTF">2015-01-29T08:11:12Z</dcterms:modified>
</cp:coreProperties>
</file>